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9ede35658c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9ede35658c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9ede35658c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9ede35658c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9ccf6fe5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9ccf6fe5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https://webberdan.github.io/project4_site/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9b24a087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9b24a087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9e0aab31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9e0aab31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9b24a087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9b24a087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9b24a087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9b24a087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9b24a087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9b24a087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9b24a0875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9b24a0875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9b24a087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9b24a087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9ede35658c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9ede35658c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9b24a0875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9b24a0875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9ede35658c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9ede35658c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21.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11.jpg"/><Relationship Id="rId5"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datasets/viratkothari/animal10" TargetMode="External"/><Relationship Id="rId4" Type="http://schemas.openxmlformats.org/officeDocument/2006/relationships/image" Target="../media/image25.png"/><Relationship Id="rId5" Type="http://schemas.openxmlformats.org/officeDocument/2006/relationships/image" Target="../media/image17.png"/><Relationship Id="rId6" Type="http://schemas.openxmlformats.org/officeDocument/2006/relationships/image" Target="../media/image6.png"/><Relationship Id="rId7"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Ani-ML Recognition</a:t>
            </a:r>
            <a:endParaRPr b="1"/>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dk1"/>
                </a:solidFill>
              </a:rPr>
              <a:t>Group 5</a:t>
            </a:r>
            <a:r>
              <a:rPr lang="en">
                <a:solidFill>
                  <a:schemeClr val="dk1"/>
                </a:solidFill>
              </a:rPr>
              <a:t> </a:t>
            </a:r>
            <a:endParaRPr>
              <a:solidFill>
                <a:schemeClr val="dk1"/>
              </a:solidFill>
            </a:endParaRPr>
          </a:p>
        </p:txBody>
      </p:sp>
      <p:pic>
        <p:nvPicPr>
          <p:cNvPr id="56" name="Google Shape;56;p13"/>
          <p:cNvPicPr preferRelativeResize="0"/>
          <p:nvPr/>
        </p:nvPicPr>
        <p:blipFill>
          <a:blip r:embed="rId3">
            <a:alphaModFix/>
          </a:blip>
          <a:stretch>
            <a:fillRect/>
          </a:stretch>
        </p:blipFill>
        <p:spPr>
          <a:xfrm>
            <a:off x="579875" y="-118825"/>
            <a:ext cx="2648758" cy="2019874"/>
          </a:xfrm>
          <a:prstGeom prst="rect">
            <a:avLst/>
          </a:prstGeom>
          <a:noFill/>
          <a:ln>
            <a:noFill/>
          </a:ln>
        </p:spPr>
      </p:pic>
      <p:pic>
        <p:nvPicPr>
          <p:cNvPr id="57" name="Google Shape;57;p13"/>
          <p:cNvPicPr preferRelativeResize="0"/>
          <p:nvPr/>
        </p:nvPicPr>
        <p:blipFill>
          <a:blip r:embed="rId4">
            <a:alphaModFix/>
          </a:blip>
          <a:stretch>
            <a:fillRect/>
          </a:stretch>
        </p:blipFill>
        <p:spPr>
          <a:xfrm>
            <a:off x="5898729" y="-78838"/>
            <a:ext cx="1960595" cy="1939900"/>
          </a:xfrm>
          <a:prstGeom prst="rect">
            <a:avLst/>
          </a:prstGeom>
          <a:noFill/>
          <a:ln>
            <a:noFill/>
          </a:ln>
        </p:spPr>
      </p:pic>
      <p:pic>
        <p:nvPicPr>
          <p:cNvPr id="58" name="Google Shape;58;p13"/>
          <p:cNvPicPr preferRelativeResize="0"/>
          <p:nvPr/>
        </p:nvPicPr>
        <p:blipFill>
          <a:blip r:embed="rId5">
            <a:alphaModFix/>
          </a:blip>
          <a:stretch>
            <a:fillRect/>
          </a:stretch>
        </p:blipFill>
        <p:spPr>
          <a:xfrm>
            <a:off x="424675" y="2902775"/>
            <a:ext cx="2969275" cy="2087950"/>
          </a:xfrm>
          <a:prstGeom prst="rect">
            <a:avLst/>
          </a:prstGeom>
          <a:noFill/>
          <a:ln>
            <a:noFill/>
          </a:ln>
        </p:spPr>
      </p:pic>
      <p:pic>
        <p:nvPicPr>
          <p:cNvPr id="59" name="Google Shape;59;p13"/>
          <p:cNvPicPr preferRelativeResize="0"/>
          <p:nvPr/>
        </p:nvPicPr>
        <p:blipFill>
          <a:blip r:embed="rId6">
            <a:alphaModFix/>
          </a:blip>
          <a:stretch>
            <a:fillRect/>
          </a:stretch>
        </p:blipFill>
        <p:spPr>
          <a:xfrm>
            <a:off x="3862900" y="3859499"/>
            <a:ext cx="4969400" cy="1013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ML RoadBlocks (cont.)</a:t>
            </a:r>
            <a:endParaRPr b="1" sz="2620"/>
          </a:p>
        </p:txBody>
      </p:sp>
      <p:sp>
        <p:nvSpPr>
          <p:cNvPr id="128" name="Google Shape;12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Image </a:t>
            </a:r>
            <a:r>
              <a:rPr lang="en"/>
              <a:t>occulazation</a:t>
            </a:r>
            <a:r>
              <a:rPr lang="en">
                <a:solidFill>
                  <a:srgbClr val="999999"/>
                </a:solidFill>
              </a:rPr>
              <a:t> </a:t>
            </a:r>
            <a:r>
              <a:rPr lang="en"/>
              <a:t>: Notice any patterns? Our model </a:t>
            </a:r>
            <a:r>
              <a:rPr lang="en"/>
              <a:t>definitely</a:t>
            </a:r>
            <a:r>
              <a:rPr lang="en"/>
              <a:t> did!</a:t>
            </a:r>
            <a:endParaRPr/>
          </a:p>
        </p:txBody>
      </p:sp>
      <p:pic>
        <p:nvPicPr>
          <p:cNvPr id="129" name="Google Shape;129;p22"/>
          <p:cNvPicPr preferRelativeResize="0"/>
          <p:nvPr/>
        </p:nvPicPr>
        <p:blipFill>
          <a:blip r:embed="rId3">
            <a:alphaModFix/>
          </a:blip>
          <a:stretch>
            <a:fillRect/>
          </a:stretch>
        </p:blipFill>
        <p:spPr>
          <a:xfrm>
            <a:off x="717788" y="2105100"/>
            <a:ext cx="2143125" cy="2857500"/>
          </a:xfrm>
          <a:prstGeom prst="rect">
            <a:avLst/>
          </a:prstGeom>
          <a:noFill/>
          <a:ln>
            <a:noFill/>
          </a:ln>
        </p:spPr>
      </p:pic>
      <p:pic>
        <p:nvPicPr>
          <p:cNvPr id="130" name="Google Shape;130;p22"/>
          <p:cNvPicPr preferRelativeResize="0"/>
          <p:nvPr/>
        </p:nvPicPr>
        <p:blipFill>
          <a:blip r:embed="rId4">
            <a:alphaModFix/>
          </a:blip>
          <a:stretch>
            <a:fillRect/>
          </a:stretch>
        </p:blipFill>
        <p:spPr>
          <a:xfrm>
            <a:off x="3225663" y="2013275"/>
            <a:ext cx="2257425" cy="2857500"/>
          </a:xfrm>
          <a:prstGeom prst="rect">
            <a:avLst/>
          </a:prstGeom>
          <a:noFill/>
          <a:ln>
            <a:noFill/>
          </a:ln>
        </p:spPr>
      </p:pic>
      <p:pic>
        <p:nvPicPr>
          <p:cNvPr id="131" name="Google Shape;131;p22"/>
          <p:cNvPicPr preferRelativeResize="0"/>
          <p:nvPr/>
        </p:nvPicPr>
        <p:blipFill>
          <a:blip r:embed="rId5">
            <a:alphaModFix/>
          </a:blip>
          <a:stretch>
            <a:fillRect/>
          </a:stretch>
        </p:blipFill>
        <p:spPr>
          <a:xfrm>
            <a:off x="5907038" y="2047250"/>
            <a:ext cx="2657475"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ML Improvements</a:t>
            </a:r>
            <a:endParaRPr b="1" sz="2620"/>
          </a:p>
        </p:txBody>
      </p:sp>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After reducing the learning rate of the optimizer “sgd” (0.0001), </a:t>
            </a:r>
            <a:r>
              <a:rPr b="1" lang="en"/>
              <a:t>number of batches, and </a:t>
            </a:r>
            <a:r>
              <a:rPr b="1" lang="en"/>
              <a:t>epochs and we were able to see much smoother validation curves.</a:t>
            </a:r>
            <a:endParaRPr b="1"/>
          </a:p>
          <a:p>
            <a:pPr indent="-342900" lvl="0" marL="457200" rtl="0" algn="l">
              <a:spcBef>
                <a:spcPts val="0"/>
              </a:spcBef>
              <a:spcAft>
                <a:spcPts val="0"/>
              </a:spcAft>
              <a:buSzPts val="1800"/>
              <a:buChar char="●"/>
            </a:pPr>
            <a:r>
              <a:rPr b="1" lang="en"/>
              <a:t>Much closer converging lines w</a:t>
            </a:r>
            <a:endParaRPr b="1"/>
          </a:p>
        </p:txBody>
      </p:sp>
      <p:pic>
        <p:nvPicPr>
          <p:cNvPr id="138" name="Google Shape;138;p23"/>
          <p:cNvPicPr preferRelativeResize="0"/>
          <p:nvPr/>
        </p:nvPicPr>
        <p:blipFill>
          <a:blip r:embed="rId3">
            <a:alphaModFix/>
          </a:blip>
          <a:stretch>
            <a:fillRect/>
          </a:stretch>
        </p:blipFill>
        <p:spPr>
          <a:xfrm>
            <a:off x="441825" y="2138425"/>
            <a:ext cx="3929699" cy="2834875"/>
          </a:xfrm>
          <a:prstGeom prst="rect">
            <a:avLst/>
          </a:prstGeom>
          <a:noFill/>
          <a:ln>
            <a:noFill/>
          </a:ln>
        </p:spPr>
      </p:pic>
      <p:pic>
        <p:nvPicPr>
          <p:cNvPr id="139" name="Google Shape;139;p23"/>
          <p:cNvPicPr preferRelativeResize="0"/>
          <p:nvPr/>
        </p:nvPicPr>
        <p:blipFill>
          <a:blip r:embed="rId4">
            <a:alphaModFix/>
          </a:blip>
          <a:stretch>
            <a:fillRect/>
          </a:stretch>
        </p:blipFill>
        <p:spPr>
          <a:xfrm>
            <a:off x="4668950" y="2140648"/>
            <a:ext cx="3929700" cy="2830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Our Image Processing Website</a:t>
            </a:r>
            <a:endParaRPr b="1" sz="2620"/>
          </a:p>
        </p:txBody>
      </p:sp>
      <p:pic>
        <p:nvPicPr>
          <p:cNvPr id="145" name="Google Shape;145;p24"/>
          <p:cNvPicPr preferRelativeResize="0"/>
          <p:nvPr/>
        </p:nvPicPr>
        <p:blipFill>
          <a:blip r:embed="rId3">
            <a:alphaModFix/>
          </a:blip>
          <a:stretch>
            <a:fillRect/>
          </a:stretch>
        </p:blipFill>
        <p:spPr>
          <a:xfrm>
            <a:off x="311700" y="1017725"/>
            <a:ext cx="7323625" cy="3828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Where Do We Go From Here?</a:t>
            </a:r>
            <a:endParaRPr b="1" sz="2620"/>
          </a:p>
        </p:txBody>
      </p:sp>
      <p:sp>
        <p:nvSpPr>
          <p:cNvPr id="151" name="Google Shape;15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If we were asked to further develop this idea, then what would we do?</a:t>
            </a:r>
            <a:endParaRPr/>
          </a:p>
          <a:p>
            <a:pPr indent="-342900" lvl="0" marL="457200" rtl="0" algn="l">
              <a:spcBef>
                <a:spcPts val="1200"/>
              </a:spcBef>
              <a:spcAft>
                <a:spcPts val="0"/>
              </a:spcAft>
              <a:buSzPts val="1800"/>
              <a:buAutoNum type="arabicParenR"/>
            </a:pPr>
            <a:r>
              <a:rPr lang="en"/>
              <a:t>Allow users to upload pictures which are not yet in the datasets to our website and have our model attempt to name the animal in the picture.</a:t>
            </a:r>
            <a:endParaRPr/>
          </a:p>
          <a:p>
            <a:pPr indent="-342900" lvl="0" marL="457200" rtl="0" algn="l">
              <a:spcBef>
                <a:spcPts val="0"/>
              </a:spcBef>
              <a:spcAft>
                <a:spcPts val="0"/>
              </a:spcAft>
              <a:buSzPts val="1800"/>
              <a:buAutoNum type="arabicParenR"/>
            </a:pPr>
            <a:r>
              <a:rPr lang="en"/>
              <a:t>Upload the user-added image to our database and use it to further train the model. In the case that the model cannot name the animal in the picture, the user would be asked to add a label.</a:t>
            </a:r>
            <a:endParaRPr/>
          </a:p>
          <a:p>
            <a:pPr indent="-342900" lvl="0" marL="457200" rtl="0" algn="l">
              <a:spcBef>
                <a:spcPts val="0"/>
              </a:spcBef>
              <a:spcAft>
                <a:spcPts val="0"/>
              </a:spcAft>
              <a:buSzPts val="1800"/>
              <a:buAutoNum type="arabicParenR"/>
            </a:pPr>
            <a:r>
              <a:rPr lang="en"/>
              <a:t>See if the model can classify images of other animals as animals they may look similar to - for example, a giraffe as a horse, or an ant as a spider.</a:t>
            </a:r>
            <a:endParaRPr/>
          </a:p>
          <a:p>
            <a:pPr indent="-342900" lvl="0" marL="457200" rtl="0" algn="l">
              <a:spcBef>
                <a:spcPts val="0"/>
              </a:spcBef>
              <a:spcAft>
                <a:spcPts val="0"/>
              </a:spcAft>
              <a:buSzPts val="1800"/>
              <a:buAutoNum type="arabicParenR"/>
            </a:pPr>
            <a:r>
              <a:rPr lang="en"/>
              <a:t>Introduce new animals to the database and model and train it to identify them.</a:t>
            </a:r>
            <a:endParaRPr/>
          </a:p>
        </p:txBody>
      </p:sp>
      <p:pic>
        <p:nvPicPr>
          <p:cNvPr id="152" name="Google Shape;152;p25"/>
          <p:cNvPicPr preferRelativeResize="0"/>
          <p:nvPr/>
        </p:nvPicPr>
        <p:blipFill>
          <a:blip r:embed="rId3">
            <a:alphaModFix/>
          </a:blip>
          <a:stretch>
            <a:fillRect/>
          </a:stretch>
        </p:blipFill>
        <p:spPr>
          <a:xfrm>
            <a:off x="7084200" y="118925"/>
            <a:ext cx="1748100" cy="1493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t>  </a:t>
            </a:r>
            <a:r>
              <a:rPr b="1" lang="en" sz="2720"/>
              <a:t>MOO’VE OVER</a:t>
            </a:r>
            <a:r>
              <a:rPr b="1" lang="en" sz="2620"/>
              <a:t>!</a:t>
            </a:r>
            <a:endParaRPr b="1" sz="2620"/>
          </a:p>
        </p:txBody>
      </p:sp>
      <p:sp>
        <p:nvSpPr>
          <p:cNvPr id="158" name="Google Shape;15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26"/>
          <p:cNvPicPr preferRelativeResize="0"/>
          <p:nvPr/>
        </p:nvPicPr>
        <p:blipFill>
          <a:blip r:embed="rId3">
            <a:alphaModFix/>
          </a:blip>
          <a:stretch>
            <a:fillRect/>
          </a:stretch>
        </p:blipFill>
        <p:spPr>
          <a:xfrm>
            <a:off x="311700" y="1152475"/>
            <a:ext cx="3002400" cy="2024875"/>
          </a:xfrm>
          <a:prstGeom prst="rect">
            <a:avLst/>
          </a:prstGeom>
          <a:noFill/>
          <a:ln>
            <a:noFill/>
          </a:ln>
        </p:spPr>
      </p:pic>
      <p:pic>
        <p:nvPicPr>
          <p:cNvPr id="160" name="Google Shape;160;p26"/>
          <p:cNvPicPr preferRelativeResize="0"/>
          <p:nvPr/>
        </p:nvPicPr>
        <p:blipFill>
          <a:blip r:embed="rId4">
            <a:alphaModFix/>
          </a:blip>
          <a:stretch>
            <a:fillRect/>
          </a:stretch>
        </p:blipFill>
        <p:spPr>
          <a:xfrm>
            <a:off x="5657888" y="1152475"/>
            <a:ext cx="3174412" cy="2024875"/>
          </a:xfrm>
          <a:prstGeom prst="rect">
            <a:avLst/>
          </a:prstGeom>
          <a:noFill/>
          <a:ln>
            <a:noFill/>
          </a:ln>
        </p:spPr>
      </p:pic>
      <p:pic>
        <p:nvPicPr>
          <p:cNvPr id="161" name="Google Shape;161;p26"/>
          <p:cNvPicPr preferRelativeResize="0"/>
          <p:nvPr/>
        </p:nvPicPr>
        <p:blipFill>
          <a:blip r:embed="rId5">
            <a:alphaModFix/>
          </a:blip>
          <a:stretch>
            <a:fillRect/>
          </a:stretch>
        </p:blipFill>
        <p:spPr>
          <a:xfrm>
            <a:off x="3644425" y="3141825"/>
            <a:ext cx="1548850" cy="1427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t>G</a:t>
            </a:r>
            <a:r>
              <a:rPr b="1" lang="en" sz="3320"/>
              <a:t>roup Members</a:t>
            </a:r>
            <a:endParaRPr b="1" sz="3320"/>
          </a:p>
        </p:txBody>
      </p:sp>
      <p:sp>
        <p:nvSpPr>
          <p:cNvPr id="65" name="Google Shape;65;p14"/>
          <p:cNvSpPr txBox="1"/>
          <p:nvPr>
            <p:ph idx="1" type="body"/>
          </p:nvPr>
        </p:nvSpPr>
        <p:spPr>
          <a:xfrm>
            <a:off x="311700" y="1152475"/>
            <a:ext cx="4260300" cy="3776100"/>
          </a:xfrm>
          <a:prstGeom prst="rect">
            <a:avLst/>
          </a:prstGeom>
        </p:spPr>
        <p:txBody>
          <a:bodyPr anchorCtr="0" anchor="t" bIns="91425" lIns="91425" spcFirstLastPara="1" rIns="91425" wrap="square" tIns="91425">
            <a:normAutofit/>
          </a:bodyPr>
          <a:lstStyle/>
          <a:p>
            <a:pPr indent="-397901" lvl="0" marL="457200" rtl="0" algn="l">
              <a:lnSpc>
                <a:spcPct val="115000"/>
              </a:lnSpc>
              <a:spcBef>
                <a:spcPts val="0"/>
              </a:spcBef>
              <a:spcAft>
                <a:spcPts val="0"/>
              </a:spcAft>
              <a:buClr>
                <a:srgbClr val="24292F"/>
              </a:buClr>
              <a:buSzPts val="2666"/>
              <a:buChar char="●"/>
            </a:pPr>
            <a:r>
              <a:rPr lang="en" sz="2666">
                <a:solidFill>
                  <a:srgbClr val="24292F"/>
                </a:solidFill>
                <a:highlight>
                  <a:srgbClr val="FFFFFF"/>
                </a:highlight>
              </a:rPr>
              <a:t>Brian Hall</a:t>
            </a:r>
            <a:endParaRPr sz="2666">
              <a:solidFill>
                <a:srgbClr val="24292F"/>
              </a:solidFill>
              <a:highlight>
                <a:srgbClr val="FFFFFF"/>
              </a:highlight>
            </a:endParaRPr>
          </a:p>
          <a:p>
            <a:pPr indent="-397901" lvl="0" marL="457200" rtl="0" algn="l">
              <a:lnSpc>
                <a:spcPct val="115000"/>
              </a:lnSpc>
              <a:spcBef>
                <a:spcPts val="0"/>
              </a:spcBef>
              <a:spcAft>
                <a:spcPts val="0"/>
              </a:spcAft>
              <a:buClr>
                <a:srgbClr val="24292F"/>
              </a:buClr>
              <a:buSzPts val="2666"/>
              <a:buChar char="●"/>
            </a:pPr>
            <a:r>
              <a:rPr lang="en" sz="2666">
                <a:solidFill>
                  <a:srgbClr val="24292F"/>
                </a:solidFill>
                <a:highlight>
                  <a:srgbClr val="FFFFFF"/>
                </a:highlight>
              </a:rPr>
              <a:t>Daniel Webber</a:t>
            </a:r>
            <a:endParaRPr sz="2666">
              <a:solidFill>
                <a:srgbClr val="24292F"/>
              </a:solidFill>
              <a:highlight>
                <a:srgbClr val="FFFFFF"/>
              </a:highlight>
            </a:endParaRPr>
          </a:p>
          <a:p>
            <a:pPr indent="-397901" lvl="0" marL="457200" rtl="0" algn="l">
              <a:lnSpc>
                <a:spcPct val="115000"/>
              </a:lnSpc>
              <a:spcBef>
                <a:spcPts val="0"/>
              </a:spcBef>
              <a:spcAft>
                <a:spcPts val="0"/>
              </a:spcAft>
              <a:buClr>
                <a:srgbClr val="24292F"/>
              </a:buClr>
              <a:buSzPts val="2666"/>
              <a:buChar char="●"/>
            </a:pPr>
            <a:r>
              <a:rPr lang="en" sz="2666">
                <a:solidFill>
                  <a:srgbClr val="24292F"/>
                </a:solidFill>
                <a:highlight>
                  <a:srgbClr val="FFFFFF"/>
                </a:highlight>
              </a:rPr>
              <a:t>David Nguyen</a:t>
            </a:r>
            <a:endParaRPr sz="2666">
              <a:solidFill>
                <a:srgbClr val="24292F"/>
              </a:solidFill>
              <a:highlight>
                <a:srgbClr val="FFFFFF"/>
              </a:highlight>
            </a:endParaRPr>
          </a:p>
          <a:p>
            <a:pPr indent="-397901" lvl="0" marL="457200" rtl="0" algn="l">
              <a:lnSpc>
                <a:spcPct val="115000"/>
              </a:lnSpc>
              <a:spcBef>
                <a:spcPts val="0"/>
              </a:spcBef>
              <a:spcAft>
                <a:spcPts val="0"/>
              </a:spcAft>
              <a:buClr>
                <a:srgbClr val="24292F"/>
              </a:buClr>
              <a:buSzPts val="2666"/>
              <a:buChar char="●"/>
            </a:pPr>
            <a:r>
              <a:rPr lang="en" sz="2666">
                <a:solidFill>
                  <a:srgbClr val="24292F"/>
                </a:solidFill>
                <a:highlight>
                  <a:srgbClr val="FFFFFF"/>
                </a:highlight>
              </a:rPr>
              <a:t>Gautam Iyer</a:t>
            </a:r>
            <a:endParaRPr sz="2666">
              <a:solidFill>
                <a:srgbClr val="24292F"/>
              </a:solidFill>
              <a:highlight>
                <a:srgbClr val="FFFFFF"/>
              </a:highlight>
            </a:endParaRPr>
          </a:p>
          <a:p>
            <a:pPr indent="0" lvl="0" marL="457200" rtl="0" algn="l">
              <a:lnSpc>
                <a:spcPct val="115000"/>
              </a:lnSpc>
              <a:spcBef>
                <a:spcPts val="1200"/>
              </a:spcBef>
              <a:spcAft>
                <a:spcPts val="0"/>
              </a:spcAft>
              <a:buNone/>
            </a:pPr>
            <a:r>
              <a:t/>
            </a:r>
            <a:endParaRPr sz="2866">
              <a:solidFill>
                <a:srgbClr val="24292F"/>
              </a:solidFill>
              <a:highlight>
                <a:srgbClr val="FFFFFF"/>
              </a:highlight>
            </a:endParaRPr>
          </a:p>
          <a:p>
            <a:pPr indent="0" lvl="0" marL="0" rtl="0" algn="l">
              <a:spcBef>
                <a:spcPts val="1200"/>
              </a:spcBef>
              <a:spcAft>
                <a:spcPts val="1200"/>
              </a:spcAft>
              <a:buNone/>
            </a:pPr>
            <a:r>
              <a:t/>
            </a:r>
            <a:endParaRPr/>
          </a:p>
        </p:txBody>
      </p:sp>
      <p:sp>
        <p:nvSpPr>
          <p:cNvPr id="66" name="Google Shape;66;p14"/>
          <p:cNvSpPr txBox="1"/>
          <p:nvPr/>
        </p:nvSpPr>
        <p:spPr>
          <a:xfrm>
            <a:off x="5003100" y="1152475"/>
            <a:ext cx="4140900" cy="2010900"/>
          </a:xfrm>
          <a:prstGeom prst="rect">
            <a:avLst/>
          </a:prstGeom>
          <a:noFill/>
          <a:ln>
            <a:noFill/>
          </a:ln>
        </p:spPr>
        <p:txBody>
          <a:bodyPr anchorCtr="0" anchor="t" bIns="91425" lIns="91425" spcFirstLastPara="1" rIns="91425" wrap="square" tIns="91425">
            <a:spAutoFit/>
          </a:bodyPr>
          <a:lstStyle/>
          <a:p>
            <a:pPr indent="-397901" lvl="0" marL="457200" rtl="0" algn="l">
              <a:lnSpc>
                <a:spcPct val="115000"/>
              </a:lnSpc>
              <a:spcBef>
                <a:spcPts val="300"/>
              </a:spcBef>
              <a:spcAft>
                <a:spcPts val="0"/>
              </a:spcAft>
              <a:buClr>
                <a:srgbClr val="24292F"/>
              </a:buClr>
              <a:buSzPts val="2666"/>
              <a:buChar char="●"/>
            </a:pPr>
            <a:r>
              <a:rPr lang="en" sz="2666">
                <a:solidFill>
                  <a:srgbClr val="24292F"/>
                </a:solidFill>
                <a:highlight>
                  <a:srgbClr val="FFFFFF"/>
                </a:highlight>
              </a:rPr>
              <a:t>James Dellinger</a:t>
            </a:r>
            <a:endParaRPr sz="2666">
              <a:solidFill>
                <a:srgbClr val="24292F"/>
              </a:solidFill>
              <a:highlight>
                <a:srgbClr val="FFFFFF"/>
              </a:highlight>
            </a:endParaRPr>
          </a:p>
          <a:p>
            <a:pPr indent="-397901" lvl="0" marL="457200" rtl="0" algn="l">
              <a:lnSpc>
                <a:spcPct val="115000"/>
              </a:lnSpc>
              <a:spcBef>
                <a:spcPts val="0"/>
              </a:spcBef>
              <a:spcAft>
                <a:spcPts val="0"/>
              </a:spcAft>
              <a:buClr>
                <a:srgbClr val="24292F"/>
              </a:buClr>
              <a:buSzPts val="2666"/>
              <a:buChar char="●"/>
            </a:pPr>
            <a:r>
              <a:rPr lang="en" sz="2666">
                <a:solidFill>
                  <a:srgbClr val="24292F"/>
                </a:solidFill>
                <a:highlight>
                  <a:srgbClr val="FFFFFF"/>
                </a:highlight>
              </a:rPr>
              <a:t>Joe Johnson</a:t>
            </a:r>
            <a:endParaRPr sz="2666">
              <a:solidFill>
                <a:srgbClr val="24292F"/>
              </a:solidFill>
              <a:highlight>
                <a:srgbClr val="FFFFFF"/>
              </a:highlight>
            </a:endParaRPr>
          </a:p>
          <a:p>
            <a:pPr indent="-397901" lvl="0" marL="457200" rtl="0" algn="l">
              <a:lnSpc>
                <a:spcPct val="115000"/>
              </a:lnSpc>
              <a:spcBef>
                <a:spcPts val="0"/>
              </a:spcBef>
              <a:spcAft>
                <a:spcPts val="0"/>
              </a:spcAft>
              <a:buClr>
                <a:srgbClr val="24292F"/>
              </a:buClr>
              <a:buSzPts val="2666"/>
              <a:buChar char="●"/>
            </a:pPr>
            <a:r>
              <a:rPr lang="en" sz="2666">
                <a:solidFill>
                  <a:srgbClr val="24292F"/>
                </a:solidFill>
                <a:highlight>
                  <a:srgbClr val="FFFFFF"/>
                </a:highlight>
              </a:rPr>
              <a:t>Pradip Raodeo</a:t>
            </a:r>
            <a:endParaRPr sz="2666">
              <a:solidFill>
                <a:srgbClr val="24292F"/>
              </a:solidFill>
              <a:highlight>
                <a:srgbClr val="FFFFFF"/>
              </a:highlight>
            </a:endParaRPr>
          </a:p>
          <a:p>
            <a:pPr indent="-397901" lvl="0" marL="457200" rtl="0" algn="l">
              <a:lnSpc>
                <a:spcPct val="115000"/>
              </a:lnSpc>
              <a:spcBef>
                <a:spcPts val="0"/>
              </a:spcBef>
              <a:spcAft>
                <a:spcPts val="0"/>
              </a:spcAft>
              <a:buClr>
                <a:srgbClr val="24292F"/>
              </a:buClr>
              <a:buSzPts val="2666"/>
              <a:buChar char="●"/>
            </a:pPr>
            <a:r>
              <a:rPr lang="en" sz="2666">
                <a:solidFill>
                  <a:srgbClr val="24292F"/>
                </a:solidFill>
                <a:highlight>
                  <a:srgbClr val="FFFFFF"/>
                </a:highlight>
              </a:rPr>
              <a:t>William Tecchio</a:t>
            </a:r>
            <a:endParaRPr sz="1200"/>
          </a:p>
        </p:txBody>
      </p:sp>
      <p:pic>
        <p:nvPicPr>
          <p:cNvPr id="67" name="Google Shape;67;p14"/>
          <p:cNvPicPr preferRelativeResize="0"/>
          <p:nvPr/>
        </p:nvPicPr>
        <p:blipFill>
          <a:blip r:embed="rId3">
            <a:alphaModFix/>
          </a:blip>
          <a:stretch>
            <a:fillRect/>
          </a:stretch>
        </p:blipFill>
        <p:spPr>
          <a:xfrm>
            <a:off x="2488250" y="3173975"/>
            <a:ext cx="2605700" cy="1969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Objectives</a:t>
            </a:r>
            <a:endParaRPr b="1" sz="2620"/>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24292F"/>
              </a:buClr>
              <a:buSzPts val="1600"/>
              <a:buAutoNum type="arabicParenR"/>
            </a:pPr>
            <a:r>
              <a:rPr lang="en" sz="1600">
                <a:solidFill>
                  <a:srgbClr val="24292F"/>
                </a:solidFill>
                <a:highlight>
                  <a:srgbClr val="FFFFFF"/>
                </a:highlight>
              </a:rPr>
              <a:t>Create a machine learning model which can accurately identify a picture as </a:t>
            </a:r>
            <a:r>
              <a:rPr lang="en" sz="1600">
                <a:solidFill>
                  <a:srgbClr val="24292F"/>
                </a:solidFill>
                <a:highlight>
                  <a:srgbClr val="FFFFFF"/>
                </a:highlight>
              </a:rPr>
              <a:t>being one of ten animals. The list of ten animals consists of: butterfly; cat; chicken; cow; dog; elephant; horse, sheep; spider; and squirrel.</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AutoNum type="arabicParenR"/>
            </a:pPr>
            <a:r>
              <a:rPr lang="en" sz="1600">
                <a:solidFill>
                  <a:srgbClr val="24292F"/>
                </a:solidFill>
                <a:highlight>
                  <a:srgbClr val="FFFFFF"/>
                </a:highlight>
              </a:rPr>
              <a:t>Design a website that displays our findings for images utilized to run through our model.</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AutoNum type="arabicParenR"/>
            </a:pPr>
            <a:r>
              <a:rPr lang="en" sz="1600">
                <a:solidFill>
                  <a:srgbClr val="24292F"/>
                </a:solidFill>
                <a:highlight>
                  <a:srgbClr val="FFFFFF"/>
                </a:highlight>
              </a:rPr>
              <a:t>Understand the levels of accuracy for our model and quantify it.</a:t>
            </a:r>
            <a:endParaRPr sz="1600">
              <a:solidFill>
                <a:srgbClr val="24292F"/>
              </a:solidFill>
              <a:highlight>
                <a:srgbClr val="FFFFFF"/>
              </a:highlight>
            </a:endParaRPr>
          </a:p>
        </p:txBody>
      </p:sp>
      <p:pic>
        <p:nvPicPr>
          <p:cNvPr id="74" name="Google Shape;74;p15"/>
          <p:cNvPicPr preferRelativeResize="0"/>
          <p:nvPr/>
        </p:nvPicPr>
        <p:blipFill>
          <a:blip r:embed="rId3">
            <a:alphaModFix/>
          </a:blip>
          <a:stretch>
            <a:fillRect/>
          </a:stretch>
        </p:blipFill>
        <p:spPr>
          <a:xfrm>
            <a:off x="2007625" y="2698200"/>
            <a:ext cx="4770198" cy="1870674"/>
          </a:xfrm>
          <a:prstGeom prst="rect">
            <a:avLst/>
          </a:prstGeom>
          <a:noFill/>
          <a:ln>
            <a:noFill/>
          </a:ln>
        </p:spPr>
      </p:pic>
      <p:pic>
        <p:nvPicPr>
          <p:cNvPr id="75" name="Google Shape;75;p15"/>
          <p:cNvPicPr preferRelativeResize="0"/>
          <p:nvPr/>
        </p:nvPicPr>
        <p:blipFill>
          <a:blip r:embed="rId4">
            <a:alphaModFix/>
          </a:blip>
          <a:stretch>
            <a:fillRect/>
          </a:stretch>
        </p:blipFill>
        <p:spPr>
          <a:xfrm>
            <a:off x="7647275" y="0"/>
            <a:ext cx="1496725" cy="124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Resources</a:t>
            </a:r>
            <a:endParaRPr b="1" sz="2620"/>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Kaggle Animals-10 Dataset:</a:t>
            </a:r>
            <a:endParaRPr/>
          </a:p>
          <a:p>
            <a:pPr indent="-342900" lvl="0" marL="457200" rtl="0" algn="l">
              <a:spcBef>
                <a:spcPts val="1200"/>
              </a:spcBef>
              <a:spcAft>
                <a:spcPts val="0"/>
              </a:spcAft>
              <a:buSzPts val="1800"/>
              <a:buChar char="●"/>
            </a:pPr>
            <a:r>
              <a:rPr lang="en" u="sng">
                <a:solidFill>
                  <a:schemeClr val="hlink"/>
                </a:solidFill>
                <a:hlinkClick r:id="rId3"/>
              </a:rPr>
              <a:t>https://www.kaggle.com/datasets/viratkothari/animal10</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2" name="Google Shape;82;p16"/>
          <p:cNvPicPr preferRelativeResize="0"/>
          <p:nvPr/>
        </p:nvPicPr>
        <p:blipFill>
          <a:blip r:embed="rId4">
            <a:alphaModFix/>
          </a:blip>
          <a:stretch>
            <a:fillRect/>
          </a:stretch>
        </p:blipFill>
        <p:spPr>
          <a:xfrm>
            <a:off x="6402700" y="76950"/>
            <a:ext cx="2429600" cy="1964875"/>
          </a:xfrm>
          <a:prstGeom prst="rect">
            <a:avLst/>
          </a:prstGeom>
          <a:noFill/>
          <a:ln>
            <a:noFill/>
          </a:ln>
        </p:spPr>
      </p:pic>
      <p:pic>
        <p:nvPicPr>
          <p:cNvPr id="83" name="Google Shape;83;p16"/>
          <p:cNvPicPr preferRelativeResize="0"/>
          <p:nvPr/>
        </p:nvPicPr>
        <p:blipFill>
          <a:blip r:embed="rId5">
            <a:alphaModFix/>
          </a:blip>
          <a:stretch>
            <a:fillRect/>
          </a:stretch>
        </p:blipFill>
        <p:spPr>
          <a:xfrm>
            <a:off x="565025" y="2895200"/>
            <a:ext cx="3039625" cy="2016375"/>
          </a:xfrm>
          <a:prstGeom prst="rect">
            <a:avLst/>
          </a:prstGeom>
          <a:noFill/>
          <a:ln>
            <a:noFill/>
          </a:ln>
        </p:spPr>
      </p:pic>
      <p:pic>
        <p:nvPicPr>
          <p:cNvPr id="84" name="Google Shape;84;p16"/>
          <p:cNvPicPr preferRelativeResize="0"/>
          <p:nvPr/>
        </p:nvPicPr>
        <p:blipFill>
          <a:blip r:embed="rId6">
            <a:alphaModFix/>
          </a:blip>
          <a:stretch>
            <a:fillRect/>
          </a:stretch>
        </p:blipFill>
        <p:spPr>
          <a:xfrm>
            <a:off x="474388" y="2204600"/>
            <a:ext cx="5572125" cy="571500"/>
          </a:xfrm>
          <a:prstGeom prst="rect">
            <a:avLst/>
          </a:prstGeom>
          <a:noFill/>
          <a:ln>
            <a:noFill/>
          </a:ln>
        </p:spPr>
      </p:pic>
      <p:pic>
        <p:nvPicPr>
          <p:cNvPr id="85" name="Google Shape;85;p16"/>
          <p:cNvPicPr preferRelativeResize="0"/>
          <p:nvPr/>
        </p:nvPicPr>
        <p:blipFill>
          <a:blip r:embed="rId7">
            <a:alphaModFix/>
          </a:blip>
          <a:stretch>
            <a:fillRect/>
          </a:stretch>
        </p:blipFill>
        <p:spPr>
          <a:xfrm>
            <a:off x="5250275" y="2645750"/>
            <a:ext cx="2826425" cy="2369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Training Model</a:t>
            </a:r>
            <a:endParaRPr b="1" sz="2620"/>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Found data source on Kaggle.</a:t>
            </a:r>
            <a:endParaRPr/>
          </a:p>
          <a:p>
            <a:pPr indent="-342900" lvl="0" marL="457200" rtl="0" algn="l">
              <a:spcBef>
                <a:spcPts val="0"/>
              </a:spcBef>
              <a:spcAft>
                <a:spcPts val="0"/>
              </a:spcAft>
              <a:buSzPts val="1800"/>
              <a:buAutoNum type="arabicParenR"/>
            </a:pPr>
            <a:r>
              <a:rPr lang="en"/>
              <a:t>Initially utilized Cloudinary to convert images to 32x32 pixels.</a:t>
            </a:r>
            <a:endParaRPr/>
          </a:p>
          <a:p>
            <a:pPr indent="-342900" lvl="0" marL="457200" rtl="0" algn="l">
              <a:spcBef>
                <a:spcPts val="0"/>
              </a:spcBef>
              <a:spcAft>
                <a:spcPts val="0"/>
              </a:spcAft>
              <a:buSzPts val="1800"/>
              <a:buAutoNum type="arabicParenR"/>
            </a:pPr>
            <a:r>
              <a:rPr lang="en"/>
              <a:t>Uploaded and stored on MongoDB for later training. </a:t>
            </a:r>
            <a:endParaRPr/>
          </a:p>
          <a:p>
            <a:pPr indent="-342900" lvl="0" marL="457200" rtl="0" algn="l">
              <a:spcBef>
                <a:spcPts val="0"/>
              </a:spcBef>
              <a:spcAft>
                <a:spcPts val="0"/>
              </a:spcAft>
              <a:buSzPts val="1800"/>
              <a:buAutoNum type="arabicParenR"/>
            </a:pPr>
            <a:r>
              <a:rPr lang="en"/>
              <a:t>We used Keras to train the model using the RGB and pixel data for the individual images in the dataset.</a:t>
            </a:r>
            <a:endParaRPr/>
          </a:p>
          <a:p>
            <a:pPr indent="-342900" lvl="0" marL="457200" rtl="0" algn="l">
              <a:spcBef>
                <a:spcPts val="0"/>
              </a:spcBef>
              <a:spcAft>
                <a:spcPts val="0"/>
              </a:spcAft>
              <a:buSzPts val="1800"/>
              <a:buAutoNum type="arabicParenR"/>
            </a:pPr>
            <a:r>
              <a:rPr lang="en"/>
              <a:t>Utilized TensorFlow to build the model to classify the images.</a:t>
            </a:r>
            <a:endParaRPr/>
          </a:p>
        </p:txBody>
      </p:sp>
      <p:pic>
        <p:nvPicPr>
          <p:cNvPr id="92" name="Google Shape;92;p17"/>
          <p:cNvPicPr preferRelativeResize="0"/>
          <p:nvPr/>
        </p:nvPicPr>
        <p:blipFill>
          <a:blip r:embed="rId3">
            <a:alphaModFix/>
          </a:blip>
          <a:stretch>
            <a:fillRect/>
          </a:stretch>
        </p:blipFill>
        <p:spPr>
          <a:xfrm>
            <a:off x="6033400" y="3115100"/>
            <a:ext cx="3081275" cy="1866051"/>
          </a:xfrm>
          <a:prstGeom prst="rect">
            <a:avLst/>
          </a:prstGeom>
          <a:noFill/>
          <a:ln>
            <a:noFill/>
          </a:ln>
        </p:spPr>
      </p:pic>
      <p:pic>
        <p:nvPicPr>
          <p:cNvPr id="93" name="Google Shape;93;p17"/>
          <p:cNvPicPr preferRelativeResize="0"/>
          <p:nvPr/>
        </p:nvPicPr>
        <p:blipFill>
          <a:blip r:embed="rId4">
            <a:alphaModFix/>
          </a:blip>
          <a:stretch>
            <a:fillRect/>
          </a:stretch>
        </p:blipFill>
        <p:spPr>
          <a:xfrm>
            <a:off x="235500" y="3267225"/>
            <a:ext cx="6103776" cy="466000"/>
          </a:xfrm>
          <a:prstGeom prst="rect">
            <a:avLst/>
          </a:prstGeom>
          <a:noFill/>
          <a:ln>
            <a:noFill/>
          </a:ln>
        </p:spPr>
      </p:pic>
      <p:pic>
        <p:nvPicPr>
          <p:cNvPr id="94" name="Google Shape;94;p17"/>
          <p:cNvPicPr preferRelativeResize="0"/>
          <p:nvPr/>
        </p:nvPicPr>
        <p:blipFill>
          <a:blip r:embed="rId5">
            <a:alphaModFix/>
          </a:blip>
          <a:stretch>
            <a:fillRect/>
          </a:stretch>
        </p:blipFill>
        <p:spPr>
          <a:xfrm>
            <a:off x="235500" y="3750491"/>
            <a:ext cx="6254849" cy="2408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Animal Classification Neural Network</a:t>
            </a:r>
            <a:endParaRPr b="1" sz="2620"/>
          </a:p>
        </p:txBody>
      </p:sp>
      <p:sp>
        <p:nvSpPr>
          <p:cNvPr id="100" name="Google Shape;100;p18"/>
          <p:cNvSpPr txBox="1"/>
          <p:nvPr>
            <p:ph idx="1" type="body"/>
          </p:nvPr>
        </p:nvSpPr>
        <p:spPr>
          <a:xfrm>
            <a:off x="-47700" y="1226475"/>
            <a:ext cx="43548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The most important layers for this Neural Network are the Conv2D layers, which is a class to implement the convolution function to 2D inputs, such as images</a:t>
            </a:r>
            <a:endParaRPr/>
          </a:p>
          <a:p>
            <a:pPr indent="-334327" lvl="0" marL="457200" rtl="0" algn="l">
              <a:spcBef>
                <a:spcPts val="0"/>
              </a:spcBef>
              <a:spcAft>
                <a:spcPts val="0"/>
              </a:spcAft>
              <a:buSzPct val="100000"/>
              <a:buChar char="●"/>
            </a:pPr>
            <a:r>
              <a:rPr lang="en"/>
              <a:t>MaxPooling2D was another important layer for the ML model because this layer interprets spital data</a:t>
            </a:r>
            <a:endParaRPr/>
          </a:p>
          <a:p>
            <a:pPr indent="-334327" lvl="0" marL="457200" rtl="0" algn="l">
              <a:spcBef>
                <a:spcPts val="0"/>
              </a:spcBef>
              <a:spcAft>
                <a:spcPts val="0"/>
              </a:spcAft>
              <a:buSzPct val="100000"/>
              <a:buChar char="●"/>
            </a:pPr>
            <a:r>
              <a:rPr lang="en"/>
              <a:t>Dropout layers helped remove bias from certain layers of the model</a:t>
            </a:r>
            <a:endParaRPr/>
          </a:p>
          <a:p>
            <a:pPr indent="-334327" lvl="0" marL="457200" rtl="0" algn="l">
              <a:spcBef>
                <a:spcPts val="0"/>
              </a:spcBef>
              <a:spcAft>
                <a:spcPts val="0"/>
              </a:spcAft>
              <a:buSzPct val="100000"/>
              <a:buChar char="●"/>
            </a:pPr>
            <a:r>
              <a:rPr lang="en"/>
              <a:t>The rest was many, many, many hours of trial and error!</a:t>
            </a:r>
            <a:endParaRPr/>
          </a:p>
        </p:txBody>
      </p:sp>
      <p:pic>
        <p:nvPicPr>
          <p:cNvPr id="101" name="Google Shape;101;p18"/>
          <p:cNvPicPr preferRelativeResize="0"/>
          <p:nvPr/>
        </p:nvPicPr>
        <p:blipFill>
          <a:blip r:embed="rId3">
            <a:alphaModFix/>
          </a:blip>
          <a:stretch>
            <a:fillRect/>
          </a:stretch>
        </p:blipFill>
        <p:spPr>
          <a:xfrm>
            <a:off x="4307100" y="1226475"/>
            <a:ext cx="4453925" cy="314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237700" y="1888150"/>
            <a:ext cx="4402500" cy="280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b="1" lang="en" sz="2620"/>
              <a:t>Animal Classification Neural Network Model Summary</a:t>
            </a:r>
            <a:endParaRPr/>
          </a:p>
        </p:txBody>
      </p:sp>
      <p:pic>
        <p:nvPicPr>
          <p:cNvPr id="107" name="Google Shape;107;p19"/>
          <p:cNvPicPr preferRelativeResize="0"/>
          <p:nvPr/>
        </p:nvPicPr>
        <p:blipFill>
          <a:blip r:embed="rId3">
            <a:alphaModFix/>
          </a:blip>
          <a:stretch>
            <a:fillRect/>
          </a:stretch>
        </p:blipFill>
        <p:spPr>
          <a:xfrm>
            <a:off x="5049875" y="86754"/>
            <a:ext cx="2972499" cy="4864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53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Roadblocks</a:t>
            </a:r>
            <a:endParaRPr b="1" sz="2620"/>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To list a few…</a:t>
            </a:r>
            <a:endParaRPr/>
          </a:p>
          <a:p>
            <a:pPr indent="-342900" lvl="0" marL="457200" rtl="0" algn="l">
              <a:spcBef>
                <a:spcPts val="1200"/>
              </a:spcBef>
              <a:spcAft>
                <a:spcPts val="0"/>
              </a:spcAft>
              <a:buSzPts val="1800"/>
              <a:buAutoNum type="arabicParenR"/>
            </a:pPr>
            <a:r>
              <a:rPr lang="en"/>
              <a:t>Cloud Storage </a:t>
            </a:r>
            <a:endParaRPr/>
          </a:p>
          <a:p>
            <a:pPr indent="-317500" lvl="1" marL="914400" rtl="0" algn="l">
              <a:spcBef>
                <a:spcPts val="0"/>
              </a:spcBef>
              <a:spcAft>
                <a:spcPts val="0"/>
              </a:spcAft>
              <a:buSzPts val="1400"/>
              <a:buAutoNum type="alphaLcParenR"/>
            </a:pPr>
            <a:r>
              <a:rPr lang="en"/>
              <a:t>Our Cloudinary database only allowed for 25 GB of storage with a free account, but with more than 1000 images of medium resolution for each animal, we were exceeding it, so we scaled images down to the minimum necessary size (32x32px) and uploaded just the training set first</a:t>
            </a:r>
            <a:endParaRPr/>
          </a:p>
          <a:p>
            <a:pPr indent="-342900" lvl="0" marL="457200" rtl="0" algn="l">
              <a:spcBef>
                <a:spcPts val="0"/>
              </a:spcBef>
              <a:spcAft>
                <a:spcPts val="0"/>
              </a:spcAft>
              <a:buSzPts val="1800"/>
              <a:buAutoNum type="arabicParenR"/>
            </a:pPr>
            <a:r>
              <a:rPr lang="en"/>
              <a:t>Uploading to MongoDB Boogaloo</a:t>
            </a:r>
            <a:endParaRPr/>
          </a:p>
          <a:p>
            <a:pPr indent="-317500" lvl="1" marL="914400" rtl="0" algn="l">
              <a:spcBef>
                <a:spcPts val="0"/>
              </a:spcBef>
              <a:spcAft>
                <a:spcPts val="0"/>
              </a:spcAft>
              <a:buSzPts val="1400"/>
              <a:buAutoNum type="alphaLcParenR"/>
            </a:pPr>
            <a:r>
              <a:rPr lang="en"/>
              <a:t>MongoDB only allowed for uploads in 512 MB chunks, so we uploaded the individual folders of images in separate chunks for each animal (db </a:t>
            </a:r>
            <a:r>
              <a:rPr lang="en"/>
              <a:t>containing</a:t>
            </a:r>
            <a:r>
              <a:rPr lang="en"/>
              <a:t> collections by animal)</a:t>
            </a:r>
            <a:endParaRPr/>
          </a:p>
          <a:p>
            <a:pPr indent="-342900" lvl="0" marL="457200" rtl="0" algn="l">
              <a:spcBef>
                <a:spcPts val="0"/>
              </a:spcBef>
              <a:spcAft>
                <a:spcPts val="0"/>
              </a:spcAft>
              <a:buSzPts val="1800"/>
              <a:buAutoNum type="arabicParenR"/>
            </a:pPr>
            <a:r>
              <a:rPr lang="en"/>
              <a:t>Data Structures (Tensors to Arrays)</a:t>
            </a:r>
            <a:endParaRPr/>
          </a:p>
          <a:p>
            <a:pPr indent="-317500" lvl="1" marL="914400" rtl="0" algn="l">
              <a:spcBef>
                <a:spcPts val="0"/>
              </a:spcBef>
              <a:spcAft>
                <a:spcPts val="0"/>
              </a:spcAft>
              <a:buSzPts val="1400"/>
              <a:buAutoNum type="alphaLcParenR"/>
            </a:pPr>
            <a:r>
              <a:rPr lang="en"/>
              <a:t>The data type / structure the images were stored in the database were not compatible with TensorFlow. The solution was to upload image files with a Keras function to preprocess the pixel data and finally fit to our model.</a:t>
            </a:r>
            <a:endParaRPr/>
          </a:p>
        </p:txBody>
      </p:sp>
      <p:pic>
        <p:nvPicPr>
          <p:cNvPr id="114" name="Google Shape;114;p20"/>
          <p:cNvPicPr preferRelativeResize="0"/>
          <p:nvPr/>
        </p:nvPicPr>
        <p:blipFill>
          <a:blip r:embed="rId3">
            <a:alphaModFix/>
          </a:blip>
          <a:stretch>
            <a:fillRect/>
          </a:stretch>
        </p:blipFill>
        <p:spPr>
          <a:xfrm>
            <a:off x="6899850" y="213175"/>
            <a:ext cx="1363475" cy="152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311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ML Roadblocks</a:t>
            </a:r>
            <a:endParaRPr b="1" sz="2620"/>
          </a:p>
        </p:txBody>
      </p:sp>
      <p:sp>
        <p:nvSpPr>
          <p:cNvPr id="120" name="Google Shape;120;p21"/>
          <p:cNvSpPr txBox="1"/>
          <p:nvPr>
            <p:ph idx="1" type="body"/>
          </p:nvPr>
        </p:nvSpPr>
        <p:spPr>
          <a:xfrm>
            <a:off x="381550" y="807225"/>
            <a:ext cx="7981200" cy="19902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rgbClr val="999999"/>
              </a:buClr>
              <a:buSzPct val="100000"/>
              <a:buChar char="●"/>
            </a:pPr>
            <a:r>
              <a:rPr lang="en">
                <a:solidFill>
                  <a:srgbClr val="999999"/>
                </a:solidFill>
              </a:rPr>
              <a:t>Some very </a:t>
            </a:r>
            <a:r>
              <a:rPr lang="en">
                <a:solidFill>
                  <a:srgbClr val="999999"/>
                </a:solidFill>
              </a:rPr>
              <a:t>noticeable</a:t>
            </a:r>
            <a:r>
              <a:rPr lang="en">
                <a:solidFill>
                  <a:srgbClr val="999999"/>
                </a:solidFill>
              </a:rPr>
              <a:t> problems with our V1 model is shown with the accuracy and loss models</a:t>
            </a:r>
            <a:endParaRPr>
              <a:solidFill>
                <a:srgbClr val="999999"/>
              </a:solidFill>
            </a:endParaRPr>
          </a:p>
          <a:p>
            <a:pPr indent="-334327" lvl="0" marL="457200" rtl="0" algn="l">
              <a:spcBef>
                <a:spcPts val="0"/>
              </a:spcBef>
              <a:spcAft>
                <a:spcPts val="0"/>
              </a:spcAft>
              <a:buClr>
                <a:srgbClr val="999999"/>
              </a:buClr>
              <a:buSzPct val="100000"/>
              <a:buChar char="●"/>
            </a:pPr>
            <a:r>
              <a:rPr lang="en">
                <a:solidFill>
                  <a:srgbClr val="999999"/>
                </a:solidFill>
              </a:rPr>
              <a:t>The rate of change of the validation values is too high, causing massive spikes as well as a different converging values of test and validation lines</a:t>
            </a:r>
            <a:endParaRPr>
              <a:solidFill>
                <a:srgbClr val="999999"/>
              </a:solidFill>
            </a:endParaRPr>
          </a:p>
          <a:p>
            <a:pPr indent="-334327" lvl="0" marL="457200" rtl="0" algn="l">
              <a:spcBef>
                <a:spcPts val="0"/>
              </a:spcBef>
              <a:spcAft>
                <a:spcPts val="0"/>
              </a:spcAft>
              <a:buSzPct val="100000"/>
              <a:buChar char="●"/>
            </a:pPr>
            <a:r>
              <a:rPr lang="en">
                <a:solidFill>
                  <a:srgbClr val="999999"/>
                </a:solidFill>
              </a:rPr>
              <a:t>Image occulazation was an idea to determine if the model was correctly</a:t>
            </a:r>
            <a:r>
              <a:rPr lang="en"/>
              <a:t> finding patterns</a:t>
            </a:r>
            <a:endParaRPr/>
          </a:p>
        </p:txBody>
      </p:sp>
      <p:pic>
        <p:nvPicPr>
          <p:cNvPr id="121" name="Google Shape;121;p21"/>
          <p:cNvPicPr preferRelativeResize="0"/>
          <p:nvPr/>
        </p:nvPicPr>
        <p:blipFill>
          <a:blip r:embed="rId3">
            <a:alphaModFix/>
          </a:blip>
          <a:stretch>
            <a:fillRect/>
          </a:stretch>
        </p:blipFill>
        <p:spPr>
          <a:xfrm>
            <a:off x="4462667" y="2349950"/>
            <a:ext cx="3748733" cy="2793550"/>
          </a:xfrm>
          <a:prstGeom prst="rect">
            <a:avLst/>
          </a:prstGeom>
          <a:noFill/>
          <a:ln>
            <a:noFill/>
          </a:ln>
        </p:spPr>
      </p:pic>
      <p:pic>
        <p:nvPicPr>
          <p:cNvPr id="122" name="Google Shape;122;p21"/>
          <p:cNvPicPr preferRelativeResize="0"/>
          <p:nvPr/>
        </p:nvPicPr>
        <p:blipFill>
          <a:blip r:embed="rId4">
            <a:alphaModFix/>
          </a:blip>
          <a:stretch>
            <a:fillRect/>
          </a:stretch>
        </p:blipFill>
        <p:spPr>
          <a:xfrm>
            <a:off x="444050" y="2349950"/>
            <a:ext cx="3714600" cy="2793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